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2532A-3689-417C-BA2C-3434BC0ACC8F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476FD-F92F-4B00-BBC0-D23DB2CD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8B0-0992-48CC-9FA6-5EAC6DECA30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95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B2C6-A9F0-4A64-923A-6F6DCE9214A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292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FBF7-C310-4B49-81EB-5410A618E844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4601-AC72-4972-823F-04FC3DDC80A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4525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0B75-55ED-44E4-96F6-DE37A25CBCD9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474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1CD8-6D9D-4A58-AB72-AC0CB1D7D12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2956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32AD-0C70-4478-94CA-F64D9B799F56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102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7D01-9AAD-4BAE-B4BB-B045D7A19842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53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0A882-EF51-4566-83D9-084E3A15649C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012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DA22-0FAD-489B-B207-898C7EBBEE64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3221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F950-569D-4581-B4BA-5FE2439DA477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62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F5D0-ADC4-45D9-A324-DF842F4B2306}" type="datetime8">
              <a:rPr lang="fa-IR" smtClean="0"/>
              <a:t>25 فوريه 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A8D4-5E93-4CAB-9BDD-5AE32D364CB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30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56EC1C-5F30-47D3-ADCB-AB4BBE0F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1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35" y="215109"/>
            <a:ext cx="10084158" cy="6427782"/>
          </a:xfrm>
          <a:prstGeom prst="rect">
            <a:avLst/>
          </a:prstGeom>
        </p:spPr>
      </p:pic>
      <p:pic>
        <p:nvPicPr>
          <p:cNvPr id="4" name="1.zamani">
            <a:hlinkClick r:id="" action="ppaction://media"/>
            <a:extLst>
              <a:ext uri="{FF2B5EF4-FFF2-40B4-BE49-F238E27FC236}">
                <a16:creationId xmlns:a16="http://schemas.microsoft.com/office/drawing/2014/main" id="{4BDE8E60-BF87-828E-64B2-0E18225FE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مقدمه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09" y="1690688"/>
            <a:ext cx="10515600" cy="4486275"/>
          </a:xfrm>
        </p:spPr>
        <p:txBody>
          <a:bodyPr>
            <a:noAutofit/>
          </a:bodyPr>
          <a:lstStyle/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بیماری مادرزادی قلبی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(CHD)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به اختلالات ساختاری یا عملکردی قلب اشاره دارد که از بدو تولد وجود دارد و معمولاً سال‌ها بعد تشخیص داده می‌شود.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این شرایط، که معمولاً در سه‌ماهه اول بارداری ایجاد می‌شوند، شایع‌ترین بیماری‌های دوران جنینی و دومین علت مرگ و میر نوزادان و کودکان محسوب می‌شوند.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با وجود پیشرفت‌های چشمگیر در تکنولوژی تشخیص و درمان، اتیولوژی دقیق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CHD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ها در بسیاری از موارد ناشناخته باقی مانده است.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از این رو هدف از انجام مطالعه حاضر؛ بررسی تاثیر آماده سازی پدران قبل از عمل جراحی قلب باز کودکان ۳ تا ۷ سال مبتلا به بیماری های مادرزادی قلب بر سطح اضطراب و خودکارآمدی آنان بود.</a:t>
            </a:r>
            <a:endParaRPr lang="en-US" dirty="0">
              <a:latin typeface="+mj-lt"/>
              <a:ea typeface="+mj-ea"/>
              <a:cs typeface="B Lotus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72C77-EF6F-7986-5552-1391F0DB7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2</a:t>
            </a:fld>
            <a:endParaRPr lang="fa-IR"/>
          </a:p>
        </p:txBody>
      </p:sp>
      <p:pic>
        <p:nvPicPr>
          <p:cNvPr id="6" name="2.zamani">
            <a:hlinkClick r:id="" action="ppaction://media"/>
            <a:extLst>
              <a:ext uri="{FF2B5EF4-FFF2-40B4-BE49-F238E27FC236}">
                <a16:creationId xmlns:a16="http://schemas.microsoft.com/office/drawing/2014/main" id="{732A241E-7F5A-3BAC-9DEE-B5A535AE4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430"/>
          </a:xfrm>
        </p:spPr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متد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429556"/>
            <a:ext cx="11178862" cy="4747407"/>
          </a:xfrm>
        </p:spPr>
        <p:txBody>
          <a:bodyPr vert="horz" lIns="91440" tIns="45720" rIns="91440" bIns="45720" rtlCol="1">
            <a:noAutofit/>
          </a:bodyPr>
          <a:lstStyle/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این مطالعه به صورت نیمه تجربی طراحی شد و شامل 60 پدر از کودکان 3 تا 7 ساله‌ای بود که تحت جراحی قلب باز به دلیل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CHD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قرار گرفتند.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 شرکت‌کنندگان به طور تصادفی به دو گروه 30 نفری تقسیم شدند.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یک گروه اطلاعات و آموزش‌های مرتبط با وضعیت کودک و روند جراحی را دریافت کردند.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 سطح اضطراب پدران قبل از عمل، حین بستری و پس از جراحی با استفاده از مقیاس آنالوگ دیداری اضطراب ( 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 (VAS-A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و مقیاس خود کارآمدی پدر 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(PSAM)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 اندازه‌گیری شد و داده‌ها با استفاده از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SPSS v25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تحلیل گردید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.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DE831-77BE-93E2-2F3B-77253596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3</a:t>
            </a:fld>
            <a:endParaRPr lang="fa-IR"/>
          </a:p>
        </p:txBody>
      </p:sp>
      <p:pic>
        <p:nvPicPr>
          <p:cNvPr id="6" name="3.zamani">
            <a:hlinkClick r:id="" action="ppaction://media"/>
            <a:extLst>
              <a:ext uri="{FF2B5EF4-FFF2-40B4-BE49-F238E27FC236}">
                <a16:creationId xmlns:a16="http://schemas.microsoft.com/office/drawing/2014/main" id="{EFD60648-EDCD-EAA0-5112-4A6751243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9308-5191-E661-007B-66F3A5B7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یافته ها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41AB8-8759-B93D-6975-2D739BC72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19" y="1455312"/>
            <a:ext cx="11101588" cy="4901037"/>
          </a:xfrm>
        </p:spPr>
        <p:txBody>
          <a:bodyPr vert="horz" lIns="91440" tIns="45720" rIns="91440" bIns="45720" rtlCol="1">
            <a:noAutofit/>
          </a:bodyPr>
          <a:lstStyle/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قبل از برنامه آماده‌سازی، سطح اضطراب پدران در گروه‌های مداخله و کنترل تفاوت معناداری نداشت.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پس از اجرای برنامه، اضطراب پدران در گروه مداخله به طور چشمگیری کاهش یافت.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این نشان‌دهنده تاثیر مثبت برنامه بر کاهش اضطراب پدران در مواقع بحرانی است؛ زیرا 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 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آماره‌های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F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نشان می‌دهند که تغییرات در نمرات اضطراب میان گروه‌ها و زمان‌ها معنایابی دارد و تأثیر مثبت مداخله را تأیید می‌کند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 (p &lt; 0.05)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. </a:t>
            </a:r>
            <a:endParaRPr lang="en-US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بنابراین، تفاوت معنادار در نتایج بیانگر اثربخشی مداخله در کاهش اضطراب می‌باشد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.</a:t>
            </a:r>
          </a:p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در حالی که نمرات خودکارآمدی پدران قبل از برنامه‌ آماده‌سازی در گروه‌های مداخله و کنترل تفاوت معناداری نداشتند</a:t>
            </a:r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.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پس از اجرای برنامه، خودکارآمدی پدران در گروه مداخله به طور چشمگیری افزایش یافت.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fa-IR" dirty="0">
                <a:latin typeface="+mj-lt"/>
                <a:ea typeface="+mj-ea"/>
                <a:cs typeface="B Lotus" panose="00000400000000000000" pitchFamily="2" charset="-78"/>
              </a:rPr>
              <a:t> 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این نشان‌دهنده تأثیر مثبت برنامه بر توانایی و اعتماد به نفس پدران است. 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تفاوت معنادار بین گروه‌ها و زمان‌ها تأییدکننده اثربخشی برنامه است (</a:t>
            </a:r>
            <a:r>
              <a:rPr lang="en-US" dirty="0">
                <a:latin typeface="+mj-lt"/>
                <a:ea typeface="+mj-ea"/>
                <a:cs typeface="B Lotus" panose="00000400000000000000" pitchFamily="2" charset="-78"/>
              </a:rPr>
              <a:t>p &lt; 0.05</a:t>
            </a: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).</a:t>
            </a:r>
            <a:endParaRPr lang="en-US" dirty="0">
              <a:latin typeface="+mj-lt"/>
              <a:ea typeface="+mj-ea"/>
              <a:cs typeface="B Lotus" panose="000004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33DF2-4A42-686D-E8F2-9565C5D3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4</a:t>
            </a:fld>
            <a:endParaRPr lang="fa-IR"/>
          </a:p>
        </p:txBody>
      </p:sp>
      <p:pic>
        <p:nvPicPr>
          <p:cNvPr id="6" name="4.zamani">
            <a:hlinkClick r:id="" action="ppaction://media"/>
            <a:extLst>
              <a:ext uri="{FF2B5EF4-FFF2-40B4-BE49-F238E27FC236}">
                <a16:creationId xmlns:a16="http://schemas.microsoft.com/office/drawing/2014/main" id="{DC79D804-C1AC-2C9C-F6ED-523858BEA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8D59A-6A8A-6A59-5553-5F267796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نتیجه گیری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6ACD7-B679-5D08-660D-A2A4B54A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آماده‌سازی پدران با اطلاعات در مورد وضعیت کودک و مراحل درمان، تاثیر معناداری در کاهش اضطراب و افزایش خودکارآمدی دارد.</a:t>
            </a:r>
            <a:endParaRPr lang="fa-IR" dirty="0">
              <a:latin typeface="+mj-lt"/>
              <a:ea typeface="+mj-ea"/>
              <a:cs typeface="B Lotus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ar-SA" dirty="0">
                <a:latin typeface="+mj-lt"/>
                <a:ea typeface="+mj-ea"/>
                <a:cs typeface="B Lotus" panose="00000400000000000000" pitchFamily="2" charset="-78"/>
              </a:rPr>
              <a:t> این آمادگی می‌تواند بار روانی بر دوش والدین را تخفیف دهد و به آنها کمک کند تا بهتر با چالش‌های مربوط به بیماری مادرزادی قلبی فرزندشان کنار بیایند</a:t>
            </a:r>
            <a:r>
              <a:rPr lang="ar-SA" dirty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469EC-50F6-5CF0-DDC1-C0067393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5</a:t>
            </a:fld>
            <a:endParaRPr lang="fa-IR"/>
          </a:p>
        </p:txBody>
      </p:sp>
      <p:pic>
        <p:nvPicPr>
          <p:cNvPr id="5" name="5..zamani">
            <a:hlinkClick r:id="" action="ppaction://media"/>
            <a:extLst>
              <a:ext uri="{FF2B5EF4-FFF2-40B4-BE49-F238E27FC236}">
                <a16:creationId xmlns:a16="http://schemas.microsoft.com/office/drawing/2014/main" id="{2D60B81D-F285-FC92-2A1A-05507A843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1590-28DC-7C71-58ED-BC869E6DC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8449"/>
          </a:xfrm>
        </p:spPr>
        <p:txBody>
          <a:bodyPr/>
          <a:lstStyle/>
          <a:p>
            <a:pPr algn="ctr"/>
            <a:r>
              <a:rPr lang="fa-IR" b="1" dirty="0">
                <a:cs typeface="B Lotus" panose="00000400000000000000" pitchFamily="2" charset="-78"/>
              </a:rPr>
              <a:t>برخی منابع</a:t>
            </a:r>
            <a:endParaRPr lang="en-US" b="1" dirty="0">
              <a:cs typeface="B Lotus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98C6D-8689-3210-C07E-831D3F73C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81" y="1543574"/>
            <a:ext cx="11011436" cy="4633389"/>
          </a:xfrm>
        </p:spPr>
        <p:txBody>
          <a:bodyPr>
            <a:normAutofit fontScale="77500" lnSpcReduction="20000"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Sun R, Liu M, Lu L,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Zheng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Y, Zhang P. Congenital heart disease: causes, diagnosis, symptoms, and treatments. Cell biochemistry and biophysics. 2015 Jul;72:857-60.</a:t>
            </a: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Kafian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S,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Mirshahi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Amouzeshi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Ramazani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Bahman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B,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Hasanzadeh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M, et al. Epidemiologic study of congenital heart diseases and its related factors in children referred to the pediatric cardiac clinic of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birjand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university of medical Sciences, Iran. International Journal of Pediatrics. 2019;7(12):10455-63.</a:t>
            </a: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Nazari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P,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Davoodi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Faramarzi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Bahadoram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M,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Dorestan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N. Prevalence of congenital heart disease: a single center experience in southwestern of Iran. Glob J Health Sci. 2016;8(10):56421.</a:t>
            </a: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Triedman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JK,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Newburger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JW. Trends in Congenital Heart Disease: The Next Decade. Circulation. 2016;133(25):2716-33.</a:t>
            </a: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Bishop MN, Cohen LL,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Robbertz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AS. Illness-Related Parenting Stress and Maladjustment in Congenital Heart Disease: Mindfulness as a Moderator. Journal of Pediatric Psychology. 2020;45(10):1208-15.</a:t>
            </a:r>
          </a:p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Hoffman MF,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Karpyn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Christofferson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J, Neely T, McWhorter LG,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Demianczyk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AC, et al. Fathers of Children With Congenital Heart Disease: Sources of Stress and Opportunities for Intervention. Pediatric critical care medicine : a journal of the Society of Critical Care Medicine and the World Federation of Pediatric Intensive and Critical Care Societies. 2020;21(11):e1002-e9.</a:t>
            </a:r>
          </a:p>
          <a:p>
            <a:pPr marL="0" indent="0" algn="l" rtl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C22EA-C5E4-3167-1DFA-7B23A364F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4A8D4-5E93-4CAB-9BDD-5AE32D364CB4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0948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699</Words>
  <Application>Microsoft Office PowerPoint</Application>
  <PresentationFormat>Widescreen</PresentationFormat>
  <Paragraphs>33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 Lotus</vt:lpstr>
      <vt:lpstr>Calibri</vt:lpstr>
      <vt:lpstr>Calibri Light</vt:lpstr>
      <vt:lpstr>Times New Roman</vt:lpstr>
      <vt:lpstr>Office Theme</vt:lpstr>
      <vt:lpstr>PowerPoint Presentation</vt:lpstr>
      <vt:lpstr>مقدمه</vt:lpstr>
      <vt:lpstr>متد</vt:lpstr>
      <vt:lpstr>یافته ها</vt:lpstr>
      <vt:lpstr>نتیجه گیری</vt:lpstr>
      <vt:lpstr>برخی 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Telenursing-based Family Empowerment Program on Self-Efficacy and Treatment Adherence in Children with Cystic Fibrosis</dc:title>
  <dc:creator>Farahani</dc:creator>
  <cp:lastModifiedBy> farahani</cp:lastModifiedBy>
  <cp:revision>9</cp:revision>
  <dcterms:created xsi:type="dcterms:W3CDTF">2026-02-23T19:28:35Z</dcterms:created>
  <dcterms:modified xsi:type="dcterms:W3CDTF">2026-02-25T07:12:38Z</dcterms:modified>
</cp:coreProperties>
</file>