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532A-3689-417C-BA2C-3434BC0ACC8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76FD-F92F-4B00-BBC0-D23DB2CD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8B0-0992-48CC-9FA6-5EAC6DECA30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95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B2C6-A9F0-4A64-923A-6F6DCE9214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2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BF7-C310-4B49-81EB-5410A618E84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4601-AC72-4972-823F-04FC3DDC80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52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B75-55ED-44E4-96F6-DE37A25CBCD9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7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1CD8-6D9D-4A58-AB72-AC0CB1D7D12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95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2AD-0C70-4478-94CA-F64D9B799F5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0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7D01-9AAD-4BAE-B4BB-B045D7A19842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A882-EF51-4566-83D9-084E3A15649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01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DA22-0FAD-489B-B207-898C7EBBEE6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221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F950-569D-4581-B4BA-5FE2439DA477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2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F5D0-ADC4-45D9-A324-DF842F4B230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AD9F30-5FBE-66E0-3CE0-CB34B88CA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7473"/>
              </p:ext>
            </p:extLst>
          </p:nvPr>
        </p:nvGraphicFramePr>
        <p:xfrm>
          <a:off x="2684476" y="486560"/>
          <a:ext cx="7759818" cy="599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98" imgH="8020037" progId="AcroExch.Document.DC">
                  <p:embed/>
                </p:oleObj>
              </mc:Choice>
              <mc:Fallback>
                <p:oleObj name="Acrobat Document" r:id="rId4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4476" y="486560"/>
                        <a:ext cx="7759818" cy="5998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6EC1C-5F30-47D3-ADCB-AB4BBE0F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1</a:t>
            </a:fld>
            <a:endParaRPr lang="fa-IR"/>
          </a:p>
        </p:txBody>
      </p:sp>
      <p:pic>
        <p:nvPicPr>
          <p:cNvPr id="2" name="1.rame">
            <a:hlinkClick r:id="" action="ppaction://media"/>
            <a:extLst>
              <a:ext uri="{FF2B5EF4-FFF2-40B4-BE49-F238E27FC236}">
                <a16:creationId xmlns:a16="http://schemas.microsoft.com/office/drawing/2014/main" id="{A0660F9D-F486-5110-6E39-73EA205AE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فیبروز کیستیک یک اختلال ژنتیکی پیشرونده شایع است که عمدتاً ریه‌ها را درگیر کرده و نیازمند رژیم درمانی پیچیده با پایبندی زیر ۵۰٪ در کودکان است. </a:t>
            </a:r>
          </a:p>
          <a:p>
            <a:r>
              <a:rPr lang="fa-IR" dirty="0">
                <a:cs typeface="B Lotus" panose="00000400000000000000" pitchFamily="2" charset="-78"/>
              </a:rPr>
              <a:t>پایین بودن این پایبندی منجر به وخامت حال و افزایش بستری‌ها می‌شود، در حالی که خودکارآمدی عامل کلیدی در بهبود این وضعیت است.</a:t>
            </a:r>
          </a:p>
          <a:p>
            <a:r>
              <a:rPr lang="fa-IR" dirty="0">
                <a:cs typeface="B Lotus" panose="00000400000000000000" pitchFamily="2" charset="-78"/>
              </a:rPr>
              <a:t> این پژوهش با هدف بررسی تأثیر توانمندسازی خانواده از طریق تله‌نرسینگ بر افزایش خودکارآمدی و پایبندی به درمان در این بیماران طراحی شده است.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72C77-EF6F-7986-5552-1391F0DB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2</a:t>
            </a:fld>
            <a:endParaRPr lang="fa-IR"/>
          </a:p>
        </p:txBody>
      </p:sp>
      <p:pic>
        <p:nvPicPr>
          <p:cNvPr id="5" name="2.rame">
            <a:hlinkClick r:id="" action="ppaction://media"/>
            <a:extLst>
              <a:ext uri="{FF2B5EF4-FFF2-40B4-BE49-F238E27FC236}">
                <a16:creationId xmlns:a16="http://schemas.microsoft.com/office/drawing/2014/main" id="{2771B27B-77AC-4FE6-5CD9-F09FC6CAF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متد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429556"/>
            <a:ext cx="11178862" cy="4747407"/>
          </a:xfrm>
        </p:spPr>
        <p:txBody>
          <a:bodyPr>
            <a:noAutofit/>
          </a:bodyPr>
          <a:lstStyle/>
          <a:p>
            <a:r>
              <a:rPr lang="fa-IR" dirty="0">
                <a:cs typeface="B Lotus" panose="00000400000000000000" pitchFamily="2" charset="-78"/>
              </a:rPr>
              <a:t>این مطالعه نیمه‌ تجربی تک‌سوکور، بر روی ۵۰ کودک و نوجوان 17-9 سال مبتلا به </a:t>
            </a:r>
            <a:r>
              <a:rPr lang="en-US" dirty="0">
                <a:cs typeface="B Lotus" panose="00000400000000000000" pitchFamily="2" charset="-78"/>
              </a:rPr>
              <a:t>CF </a:t>
            </a:r>
            <a:r>
              <a:rPr lang="fa-IR" dirty="0">
                <a:cs typeface="B Lotus" panose="00000400000000000000" pitchFamily="2" charset="-78"/>
              </a:rPr>
              <a:t> با انجام شد. </a:t>
            </a:r>
          </a:p>
          <a:p>
            <a:r>
              <a:rPr lang="fa-IR" dirty="0">
                <a:cs typeface="B Lotus" panose="00000400000000000000" pitchFamily="2" charset="-78"/>
              </a:rPr>
              <a:t>شرکت‌کنندگان به صورت تصادفی به گروه مداخله (آموزش ۱۲ هفته‌ای تله‌نرسینگ از طریق اسکایپ و محتوای وب‌سایت </a:t>
            </a:r>
            <a:r>
              <a:rPr lang="en-US" dirty="0">
                <a:cs typeface="B Lotus" panose="00000400000000000000" pitchFamily="2" charset="-78"/>
              </a:rPr>
              <a:t>(</a:t>
            </a:r>
            <a:r>
              <a:rPr lang="en-US" dirty="0" err="1">
                <a:cs typeface="B Lotus" panose="00000400000000000000" pitchFamily="2" charset="-78"/>
              </a:rPr>
              <a:t>SendBig</a:t>
            </a:r>
            <a:r>
              <a:rPr lang="en-US" dirty="0">
                <a:cs typeface="B Lotus" panose="00000400000000000000" pitchFamily="2" charset="-78"/>
              </a:rPr>
              <a:t>) </a:t>
            </a:r>
            <a:r>
              <a:rPr lang="fa-IR" dirty="0">
                <a:cs typeface="B Lotus" panose="00000400000000000000" pitchFamily="2" charset="-78"/>
              </a:rPr>
              <a:t> و گروه کنترل (مراقبت روتین) تخصیص یافتند. </a:t>
            </a:r>
          </a:p>
          <a:p>
            <a:r>
              <a:rPr lang="fa-IR" dirty="0">
                <a:cs typeface="B Lotus" panose="00000400000000000000" pitchFamily="2" charset="-78"/>
              </a:rPr>
              <a:t>محتوای مداخله شامل راهنمایی‌های مربوط به فعالیت بدنی، تغذیه، دارو و سلامت روان بود و با یک کارگاه آموزشی آغاز شد.</a:t>
            </a:r>
          </a:p>
          <a:p>
            <a:r>
              <a:rPr lang="fa-IR" dirty="0">
                <a:cs typeface="B Lotus" panose="00000400000000000000" pitchFamily="2" charset="-78"/>
              </a:rPr>
              <a:t>در این پژوهش از پرسشنامه‌های اطلاعات دموگرافیک کودک و والدین، مقیاس </a:t>
            </a:r>
            <a:r>
              <a:rPr lang="en-US" dirty="0">
                <a:cs typeface="B Lotus" panose="00000400000000000000" pitchFamily="2" charset="-78"/>
              </a:rPr>
              <a:t>PRCISE </a:t>
            </a:r>
            <a:r>
              <a:rPr lang="fa-IR" dirty="0">
                <a:cs typeface="B Lotus" panose="00000400000000000000" pitchFamily="2" charset="-78"/>
              </a:rPr>
              <a:t> (برای سنجش میزان خودکارآمدی) و پرسشنامه </a:t>
            </a:r>
            <a:r>
              <a:rPr lang="en-US" dirty="0">
                <a:cs typeface="B Lotus" panose="00000400000000000000" pitchFamily="2" charset="-78"/>
              </a:rPr>
              <a:t>MATQ </a:t>
            </a:r>
            <a:r>
              <a:rPr lang="fa-IR" dirty="0">
                <a:cs typeface="B Lotus" panose="00000400000000000000" pitchFamily="2" charset="-78"/>
              </a:rPr>
              <a:t> (برای سنجش میزان پایبندی به این برنامه) استفاده شد.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DE831-77BE-93E2-2F3B-7725359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3</a:t>
            </a:fld>
            <a:endParaRPr lang="fa-IR"/>
          </a:p>
        </p:txBody>
      </p:sp>
      <p:pic>
        <p:nvPicPr>
          <p:cNvPr id="5" name="3.rame">
            <a:hlinkClick r:id="" action="ppaction://media"/>
            <a:extLst>
              <a:ext uri="{FF2B5EF4-FFF2-40B4-BE49-F238E27FC236}">
                <a16:creationId xmlns:a16="http://schemas.microsoft.com/office/drawing/2014/main" id="{70F0D0D2-9DEC-67B9-5DDF-5C83225A0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روایی و پایایی این ابزارها به ترتیب از طریق روایی محتوای کیفی و بر اساس نظر متخصان، سنجش میزان آلفای کرونباخ (به ترتیب ۰.۷۸ و ۰.۹۰) و ضریب همبستگی درون‌طبقه‌ای  (به ترتیب 0.79و 0.93) سنجیده و تأیید شد.</a:t>
            </a:r>
          </a:p>
          <a:p>
            <a:r>
              <a:rPr lang="fa-IR" dirty="0">
                <a:cs typeface="B Lotus" panose="00000400000000000000" pitchFamily="2" charset="-78"/>
              </a:rPr>
              <a:t> تحلیل آماری شامل آزمون نرمال بودن داده‌ها (کولموگروف-اسمیرنوف) و مقایسه گروه‌ها با استفاده از تی مستقل بود که با استفاده از نرم افزار </a:t>
            </a:r>
            <a:r>
              <a:rPr lang="en-US" dirty="0">
                <a:cs typeface="B Lotus" panose="00000400000000000000" pitchFamily="2" charset="-78"/>
              </a:rPr>
              <a:t>SPSS</a:t>
            </a:r>
            <a:r>
              <a:rPr lang="fa-IR" dirty="0">
                <a:cs typeface="B Lotus" panose="00000400000000000000" pitchFamily="2" charset="-78"/>
              </a:rPr>
              <a:t> نسخه 16 انجام شد.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3199B-1A10-C8D0-9979-9C27B3FA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4</a:t>
            </a:fld>
            <a:endParaRPr lang="fa-IR"/>
          </a:p>
        </p:txBody>
      </p:sp>
      <p:pic>
        <p:nvPicPr>
          <p:cNvPr id="5" name="4.rame">
            <a:hlinkClick r:id="" action="ppaction://media"/>
            <a:extLst>
              <a:ext uri="{FF2B5EF4-FFF2-40B4-BE49-F238E27FC236}">
                <a16:creationId xmlns:a16="http://schemas.microsoft.com/office/drawing/2014/main" id="{2B5F299B-005B-6A94-FACB-1DCCBDD20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9308-5191-E661-007B-66F3A5B7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یافته ها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1AB8-8759-B93D-6975-2D739BC7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در این مطالعه، میانگین سن کودکان حدود ۱۲ سال بود و توزیع متغیرهای جمعیت‌شناختی بین گروه مداخله و کنترل تفاوت معنی‌داری نداشت.</a:t>
            </a:r>
          </a:p>
          <a:p>
            <a:r>
              <a:rPr lang="fa-IR" dirty="0">
                <a:cs typeface="B Lotus" panose="00000400000000000000" pitchFamily="2" charset="-78"/>
              </a:rPr>
              <a:t>میانگین سن مراقبین حدود ۳۸ تا ۳۹ سال بود و بیشتر آن‌ها متأهل و خانه‌دار بودند.</a:t>
            </a:r>
          </a:p>
          <a:p>
            <a:r>
              <a:rPr lang="fa-IR" dirty="0">
                <a:cs typeface="B Lotus" panose="00000400000000000000" pitchFamily="2" charset="-78"/>
              </a:rPr>
              <a:t>نتایج نشان داد میانگین نمرات خودکارآمدی و پایبندی به درمان پس از مداخله به‌طور معنی‌داری افزایش یافت </a:t>
            </a:r>
            <a:r>
              <a:rPr lang="en-US" dirty="0">
                <a:cs typeface="B Lotus" panose="00000400000000000000" pitchFamily="2" charset="-78"/>
              </a:rPr>
              <a:t>(P-value&lt;0.001) </a:t>
            </a:r>
            <a:r>
              <a:rPr lang="fa-IR" dirty="0">
                <a:cs typeface="B Lotus" panose="00000400000000000000" pitchFamily="2" charset="-78"/>
              </a:rPr>
              <a:t>.</a:t>
            </a:r>
          </a:p>
          <a:p>
            <a:r>
              <a:rPr lang="fa-IR" dirty="0">
                <a:cs typeface="B Lotus" panose="00000400000000000000" pitchFamily="2" charset="-78"/>
              </a:rPr>
              <a:t>همچنین مقایسه‌های درون‌گروهی نشان داد که تغییرات در تمام ابعاد خودکارآمدی و پایبندی به درمان در طول زمان در گروه مداخله معنی‌دار بوده است</a:t>
            </a:r>
          </a:p>
          <a:p>
            <a:r>
              <a:rPr lang="en-US" dirty="0">
                <a:cs typeface="B Lotus" panose="00000400000000000000" pitchFamily="2" charset="-78"/>
              </a:rPr>
              <a:t> (P-value&lt;0.05)</a:t>
            </a:r>
            <a:r>
              <a:rPr lang="fa-IR" dirty="0">
                <a:cs typeface="B Lotus" panose="00000400000000000000" pitchFamily="2" charset="-78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33DF2-4A42-686D-E8F2-9565C5D3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5</a:t>
            </a:fld>
            <a:endParaRPr lang="fa-IR"/>
          </a:p>
        </p:txBody>
      </p:sp>
      <p:pic>
        <p:nvPicPr>
          <p:cNvPr id="5" name="5.rame">
            <a:hlinkClick r:id="" action="ppaction://media"/>
            <a:extLst>
              <a:ext uri="{FF2B5EF4-FFF2-40B4-BE49-F238E27FC236}">
                <a16:creationId xmlns:a16="http://schemas.microsoft.com/office/drawing/2014/main" id="{844767AD-7B39-8FC4-C563-EF94B0BCA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D59A-6A8A-6A59-5553-5F26779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نتیجه گیری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ACD7-B679-5D08-660D-A2A4B54A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a-IR" dirty="0">
                <a:cs typeface="B Lotus" panose="00000400000000000000" pitchFamily="2" charset="-78"/>
              </a:rPr>
              <a:t>برنامه توانمندسازی خانواده محور و ارایه شده از طریق پرستاری از راه دور، بر خودکارآمدی و تبعیت از درمان کودکان مبتلا به فیبروز کیستیک مؤثر است.</a:t>
            </a:r>
            <a:endParaRPr lang="en-US" dirty="0">
              <a:cs typeface="B Lotus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cs typeface="B Lotus" panose="00000400000000000000" pitchFamily="2" charset="-78"/>
              </a:rPr>
              <a:t>یکی از مؤلفه‌های اساسی که به افزایش خودکارآمدی بیماران کمک می‌کند، مشارکت فعال آنها در بحث‌های گروهی است.</a:t>
            </a:r>
            <a:r>
              <a:rPr lang="en-US" dirty="0">
                <a:cs typeface="B Lotus" panose="00000400000000000000" pitchFamily="2" charset="-78"/>
              </a:rPr>
              <a:t> </a:t>
            </a:r>
            <a:r>
              <a:rPr lang="fa-IR" dirty="0">
                <a:cs typeface="B Lotus" panose="00000400000000000000" pitchFamily="2" charset="-78"/>
              </a:rPr>
              <a:t>در این جلسات، آنها تشویق شدند تا مسائل مختلف را با یکدیگر و همچنین با پرستار و یا روان درمانگر مطرح کنند و بهترین راه حل ها را ارائه دهند.</a:t>
            </a:r>
            <a:endParaRPr lang="en-US" dirty="0">
              <a:cs typeface="B Lotus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cs typeface="B Lotus" panose="00000400000000000000" pitchFamily="2" charset="-78"/>
              </a:rPr>
              <a:t>پرستاری از راه دور نقش عمده ای در ایجاد و افزایش اعتماد بین کودک و محقق داشت</a:t>
            </a:r>
            <a:r>
              <a:rPr lang="ar-SA" dirty="0">
                <a:cs typeface="B Lotus" panose="00000400000000000000" pitchFamily="2" charset="-78"/>
              </a:rPr>
              <a:t> و</a:t>
            </a:r>
            <a:r>
              <a:rPr lang="fa-IR" dirty="0">
                <a:cs typeface="B Lotus" panose="00000400000000000000" pitchFamily="2" charset="-78"/>
              </a:rPr>
              <a:t> باعث شد کودکان به اندازه کافی احساس راحتی کنند تا چالش های خود را به اشتراک بگذارند و منجر به افزایش اعتماد متقابل شود.</a:t>
            </a:r>
            <a:endParaRPr lang="en-US" dirty="0">
              <a:cs typeface="B Lotus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cs typeface="B Lotus" panose="00000400000000000000" pitchFamily="2" charset="-78"/>
              </a:rPr>
              <a:t>بنابراین، این نشان می دهد که این رویکرد یک روش دسترسی سریع به خدمات بهتر را تسهیل می کند و کیفیت کلی خدمات درمانی ارائه شده به بیماران را بهبود می بخشد.</a:t>
            </a:r>
            <a:endParaRPr lang="en-US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469EC-50F6-5CF0-DDC1-C0067393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6</a:t>
            </a:fld>
            <a:endParaRPr lang="fa-IR"/>
          </a:p>
        </p:txBody>
      </p:sp>
      <p:pic>
        <p:nvPicPr>
          <p:cNvPr id="5" name="6.rame">
            <a:hlinkClick r:id="" action="ppaction://media"/>
            <a:extLst>
              <a:ext uri="{FF2B5EF4-FFF2-40B4-BE49-F238E27FC236}">
                <a16:creationId xmlns:a16="http://schemas.microsoft.com/office/drawing/2014/main" id="{BE4C93C7-0F5C-F4AA-7CAF-7315B6E32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1590-28DC-7C71-58ED-BC869E6D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برخی منابع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8C6D-8689-3210-C07E-831D3F73C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Hockenberry MJ, Wilson D. Wong's nursing care of infants and children-E-book: Elsevier Health Sciences; 2018.</a:t>
            </a:r>
          </a:p>
          <a:p>
            <a:pPr algn="l" rtl="0"/>
            <a:r>
              <a:rPr lang="en-US" dirty="0"/>
              <a:t>Asghar A, Majid K, </a:t>
            </a:r>
            <a:r>
              <a:rPr lang="en-US" dirty="0" err="1"/>
              <a:t>Safoura</a:t>
            </a:r>
            <a:r>
              <a:rPr lang="en-US" dirty="0"/>
              <a:t> N, </a:t>
            </a:r>
            <a:r>
              <a:rPr lang="en-US" dirty="0" err="1"/>
              <a:t>Rohola</a:t>
            </a:r>
            <a:r>
              <a:rPr lang="en-US" dirty="0"/>
              <a:t> S, Farzad M, Zahra A, et al. First Cystic Fibrosis Patient Registry Annual Data Report-Cystic Fibrosis Foundation of Iran. Acta Medica </a:t>
            </a:r>
            <a:r>
              <a:rPr lang="en-US" dirty="0" err="1"/>
              <a:t>Iranica</a:t>
            </a:r>
            <a:r>
              <a:rPr lang="en-US" dirty="0"/>
              <a:t>. 2019;57(1).</a:t>
            </a:r>
          </a:p>
          <a:p>
            <a:pPr algn="l" rtl="0"/>
            <a:r>
              <a:rPr lang="en-US" dirty="0" err="1"/>
              <a:t>Polgreen</a:t>
            </a:r>
            <a:r>
              <a:rPr lang="en-US" dirty="0"/>
              <a:t> PM, Comellas AP. Clinical Phenotypes of Cystic Fibrosis Carriers. Annu Rev Med. 2022;73:563-74.</a:t>
            </a:r>
          </a:p>
          <a:p>
            <a:pPr algn="l" rtl="0"/>
            <a:r>
              <a:rPr lang="en-US" dirty="0"/>
              <a:t>Faint NR, Staton JM, Stick SM, Foster JM, Schultz A. Investigating self-efficacy, disease knowledge and adherence to treatment in adolescents with cystic fibrosis. Journal of </a:t>
            </a:r>
            <a:r>
              <a:rPr lang="en-US" dirty="0" err="1"/>
              <a:t>Paediatrics</a:t>
            </a:r>
            <a:r>
              <a:rPr lang="en-US" dirty="0"/>
              <a:t> and Child Health. 2017;53(5):488-93.</a:t>
            </a:r>
          </a:p>
          <a:p>
            <a:pPr algn="l" rtl="0"/>
            <a:r>
              <a:rPr lang="en-US" dirty="0"/>
              <a:t>Szabo MM. The role of self-efficacy in predicting treatment adherence in youth with cystic fibrosis: West Virginia University; 2014.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2EA-C5E4-3167-1DFA-7B23A364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94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675</Words>
  <Application>Microsoft Office PowerPoint</Application>
  <PresentationFormat>Widescreen</PresentationFormat>
  <Paragraphs>35</Paragraphs>
  <Slides>7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 Lotus</vt:lpstr>
      <vt:lpstr>Calibri</vt:lpstr>
      <vt:lpstr>Calibri Light</vt:lpstr>
      <vt:lpstr>Office Theme</vt:lpstr>
      <vt:lpstr>Acrobat Document</vt:lpstr>
      <vt:lpstr>PowerPoint Presentation</vt:lpstr>
      <vt:lpstr>مقدمه</vt:lpstr>
      <vt:lpstr>متد</vt:lpstr>
      <vt:lpstr>PowerPoint Presentation</vt:lpstr>
      <vt:lpstr>یافته ها</vt:lpstr>
      <vt:lpstr>نتیجه گیری</vt:lpstr>
      <vt:lpstr>برخی 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Telenursing-based Family Empowerment Program on Self-Efficacy and Treatment Adherence in Children with Cystic Fibrosis</dc:title>
  <dc:creator>Farahani</dc:creator>
  <cp:lastModifiedBy> farahani</cp:lastModifiedBy>
  <cp:revision>7</cp:revision>
  <dcterms:created xsi:type="dcterms:W3CDTF">2026-02-23T19:28:35Z</dcterms:created>
  <dcterms:modified xsi:type="dcterms:W3CDTF">2026-02-25T07:09:35Z</dcterms:modified>
</cp:coreProperties>
</file>