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532A-3689-417C-BA2C-3434BC0ACC8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76FD-F92F-4B00-BBC0-D23DB2CD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8B0-0992-48CC-9FA6-5EAC6DECA30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95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B2C6-A9F0-4A64-923A-6F6DCE9214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2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BF7-C310-4B49-81EB-5410A618E84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4601-AC72-4972-823F-04FC3DDC80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52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B75-55ED-44E4-96F6-DE37A25CBCD9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7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1CD8-6D9D-4A58-AB72-AC0CB1D7D12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95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2AD-0C70-4478-94CA-F64D9B799F5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0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7D01-9AAD-4BAE-B4BB-B045D7A19842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A882-EF51-4566-83D9-084E3A15649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01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DA22-0FAD-489B-B207-898C7EBBEE6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221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F950-569D-4581-B4BA-5FE2439DA477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2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F5D0-ADC4-45D9-A324-DF842F4B230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fact-sheets/detail/cancer-in-childr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6EC1C-5F30-47D3-ADCB-AB4BBE0F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1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5" y="0"/>
            <a:ext cx="11595652" cy="5976730"/>
          </a:xfrm>
          <a:prstGeom prst="rect">
            <a:avLst/>
          </a:prstGeom>
        </p:spPr>
      </p:pic>
      <p:pic>
        <p:nvPicPr>
          <p:cNvPr id="3" name="1.ahadi">
            <a:hlinkClick r:id="" action="ppaction://media"/>
            <a:extLst>
              <a:ext uri="{FF2B5EF4-FFF2-40B4-BE49-F238E27FC236}">
                <a16:creationId xmlns:a16="http://schemas.microsoft.com/office/drawing/2014/main" id="{0E7D8B87-A0E3-251E-EF2B-A790A8308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شیمی­درمانی یکی از درمان­های سرطان در نوجوانان است که به دلیل ایجاد عوارض گوارشی مانند یبوست، تهوع و استفراغ و اسهال، نیازمند مراقبت­های پرستاری پس از شیمی­درمانی در منزل است.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یکی از راه­های ارائه مراقبت پرستاری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،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آموزش خودمدیریتی از راه دور است.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هدف از این پژوهش تعیین تاثیر تله نرسینگ بر خودمدیریتی علایم گوارشی در نوجوانان تحت شیمی­درمانی 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بوده است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72C77-EF6F-7986-5552-1391F0DB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2</a:t>
            </a:fld>
            <a:endParaRPr lang="fa-IR"/>
          </a:p>
        </p:txBody>
      </p:sp>
      <p:pic>
        <p:nvPicPr>
          <p:cNvPr id="5" name="2.ahadi">
            <a:hlinkClick r:id="" action="ppaction://media"/>
            <a:extLst>
              <a:ext uri="{FF2B5EF4-FFF2-40B4-BE49-F238E27FC236}">
                <a16:creationId xmlns:a16="http://schemas.microsoft.com/office/drawing/2014/main" id="{B5D4EA6E-9222-9B36-E56C-61CCCC55A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متد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1" y="1429556"/>
            <a:ext cx="11346287" cy="4747407"/>
          </a:xfrm>
        </p:spPr>
        <p:txBody>
          <a:bodyPr>
            <a:noAutofit/>
          </a:bodyPr>
          <a:lstStyle/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در این پژوهش مداخله­ای، تعداد 66 نوجوان 12 تا 18 ساله تحت شیمی­درمانی مراجعه کننده به بیمارستان­های آموزشی تحت نظر دانشگاه علوم پزشکی شهید بهشتی، به صورت بلوک تصادفی شده انتخاب شدند. </a:t>
            </a:r>
          </a:p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اطلاعات با استفاده از پرسشنامه­های اطلاعات دموگرافیک و بالینی،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فرم پژوهشگر ساخته علایم و مشکلات گوارشی، پرسشنامه پژوهشگر ساخته خودمدیریتی علایم گوارشی در نوجوانان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جمع­آوری شد.</a:t>
            </a:r>
          </a:p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تحلیل داده­ها با استفاده از نرم­افزار 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SPSS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نسخه 26 و آمار توصیفی مانند میانگین و انحراف معیار، آزمون­های کای دو، دقیق فیشر، اسکوئر،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کولموگروف اسمیرنوف، 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تی مستقل و آنالیز واریانس داده­های تکراری انجام شد</a:t>
            </a:r>
            <a:r>
              <a:rPr lang="fa-IR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DE831-77BE-93E2-2F3B-7725359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3</a:t>
            </a:fld>
            <a:endParaRPr lang="fa-IR"/>
          </a:p>
        </p:txBody>
      </p:sp>
      <p:pic>
        <p:nvPicPr>
          <p:cNvPr id="5" name="3.ahadi">
            <a:hlinkClick r:id="" action="ppaction://media"/>
            <a:extLst>
              <a:ext uri="{FF2B5EF4-FFF2-40B4-BE49-F238E27FC236}">
                <a16:creationId xmlns:a16="http://schemas.microsoft.com/office/drawing/2014/main" id="{C217347C-7625-D90A-DB1B-C2D3C7547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9308-5191-E661-007B-66F3A5B7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یافته ها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1AB8-8759-B93D-6975-2D739BC7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332" cy="4351338"/>
          </a:xfrm>
        </p:spPr>
        <p:txBody>
          <a:bodyPr>
            <a:normAutofit/>
          </a:bodyPr>
          <a:lstStyle/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نتایج مطالعه حاضر نشان داد که گروه کنترل و مداخله از نظر وضعیت اطلاعات دموگرافیک تفاوت آماری معناداری نداشتند.</a:t>
            </a:r>
          </a:p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براساس آزمون­های تی مستقل و آنالیز واریانس داده­های تکراری نشان داد، استفاده از وب­سایت آموزشی بر افزایش نمره خودمدیریتی علایم گوارشی یک هفته بعد و یک ماه بعد از مداخله (001/0&gt;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P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)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تاثیر 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مثبت و معنادار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داشته است. </a:t>
            </a:r>
            <a:endParaRPr lang="en-US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33DF2-4A42-686D-E8F2-9565C5D3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4</a:t>
            </a:fld>
            <a:endParaRPr lang="fa-IR"/>
          </a:p>
        </p:txBody>
      </p:sp>
      <p:pic>
        <p:nvPicPr>
          <p:cNvPr id="5" name="4.ahadi">
            <a:hlinkClick r:id="" action="ppaction://media"/>
            <a:extLst>
              <a:ext uri="{FF2B5EF4-FFF2-40B4-BE49-F238E27FC236}">
                <a16:creationId xmlns:a16="http://schemas.microsoft.com/office/drawing/2014/main" id="{7865C09C-7802-F0E3-8464-BE50C9F90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D59A-6A8A-6A59-5553-5F26779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نتیجه گیری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ACD7-B679-5D08-660D-A2A4B54A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825625"/>
            <a:ext cx="1163781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با توجه به اینکه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درگروه مداخله بیماران با استفاده از آموزش­های ارائه شده در وب سایت 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آ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موزشی</a:t>
            </a:r>
            <a:r>
              <a:rPr lang="en-US" dirty="0" err="1">
                <a:latin typeface="+mj-lt"/>
                <a:ea typeface="+mj-ea"/>
                <a:cs typeface="B Lotus" panose="00000400000000000000" pitchFamily="2" charset="-78"/>
              </a:rPr>
              <a:t>cancerinformation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توانستند بهتر علایم گوارشی خود را مدیریت کنند؛ می توان گفت تله نرسینگ می­تواند بر خودمدیرتی علایم گوارشی نوجوانان مبتلا به سرطان تحت شیمی­درمانی موثر واقع شود.</a:t>
            </a:r>
            <a:endParaRPr lang="en-US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469EC-50F6-5CF0-DDC1-C0067393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5</a:t>
            </a:fld>
            <a:endParaRPr lang="fa-IR"/>
          </a:p>
        </p:txBody>
      </p:sp>
      <p:pic>
        <p:nvPicPr>
          <p:cNvPr id="5" name="5.ahadi">
            <a:hlinkClick r:id="" action="ppaction://media"/>
            <a:extLst>
              <a:ext uri="{FF2B5EF4-FFF2-40B4-BE49-F238E27FC236}">
                <a16:creationId xmlns:a16="http://schemas.microsoft.com/office/drawing/2014/main" id="{EA93ADFD-2350-CD26-809F-F6B253AF4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1590-28DC-7C71-58ED-BC869E6D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برخی منابع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8C6D-8689-3210-C07E-831D3F73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543574"/>
            <a:ext cx="11050074" cy="463338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1.	</a:t>
            </a:r>
            <a:r>
              <a:rPr lang="en-US" dirty="0" err="1">
                <a:cs typeface="+mj-cs"/>
              </a:rPr>
              <a:t>Dehkordi</a:t>
            </a:r>
            <a:r>
              <a:rPr lang="en-US" dirty="0">
                <a:cs typeface="+mj-cs"/>
              </a:rPr>
              <a:t> AH, </a:t>
            </a:r>
            <a:r>
              <a:rPr lang="en-US" dirty="0" err="1">
                <a:cs typeface="+mj-cs"/>
              </a:rPr>
              <a:t>Askarpour</a:t>
            </a:r>
            <a:r>
              <a:rPr lang="en-US" dirty="0">
                <a:cs typeface="+mj-cs"/>
              </a:rPr>
              <a:t> H, </a:t>
            </a:r>
            <a:r>
              <a:rPr lang="en-US" dirty="0" err="1">
                <a:cs typeface="+mj-cs"/>
              </a:rPr>
              <a:t>Pordanjani</a:t>
            </a:r>
            <a:r>
              <a:rPr lang="en-US" dirty="0">
                <a:cs typeface="+mj-cs"/>
              </a:rPr>
              <a:t> FK, </a:t>
            </a:r>
            <a:r>
              <a:rPr lang="en-US" dirty="0" err="1">
                <a:cs typeface="+mj-cs"/>
              </a:rPr>
              <a:t>Khazaei</a:t>
            </a:r>
            <a:r>
              <a:rPr lang="en-US" dirty="0">
                <a:cs typeface="+mj-cs"/>
              </a:rPr>
              <a:t> Z, </a:t>
            </a:r>
            <a:r>
              <a:rPr lang="en-US" dirty="0" err="1">
                <a:cs typeface="+mj-cs"/>
              </a:rPr>
              <a:t>Pordanjani</a:t>
            </a:r>
            <a:r>
              <a:rPr lang="en-US" dirty="0">
                <a:cs typeface="+mj-cs"/>
              </a:rPr>
              <a:t> SR. CRUDE INCIDENCE, AGE-SPECIFIC INCIDENCE, AND STANDARDIZED INCIDENCE RATES OF LEUKEMIA IN CHILDREN UNDER 14 YEARS OF AGE IN IRAN: A META-ANALYSIS. Epidemiological Review/</a:t>
            </a:r>
            <a:r>
              <a:rPr lang="en-US" dirty="0" err="1">
                <a:cs typeface="+mj-cs"/>
              </a:rPr>
              <a:t>Przegląd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Epidemiologiczny</a:t>
            </a:r>
            <a:r>
              <a:rPr lang="en-US" dirty="0">
                <a:cs typeface="+mj-cs"/>
              </a:rPr>
              <a:t>. 2021;75(4).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2.	</a:t>
            </a:r>
            <a:r>
              <a:rPr lang="en-US" dirty="0" err="1">
                <a:cs typeface="+mj-cs"/>
              </a:rPr>
              <a:t>Eskandari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Sabzi</a:t>
            </a:r>
            <a:r>
              <a:rPr lang="en-US" dirty="0">
                <a:cs typeface="+mj-cs"/>
              </a:rPr>
              <a:t> H, </a:t>
            </a:r>
            <a:r>
              <a:rPr lang="en-US" dirty="0" err="1">
                <a:cs typeface="+mj-cs"/>
              </a:rPr>
              <a:t>Shirinabadi</a:t>
            </a:r>
            <a:r>
              <a:rPr lang="en-US" dirty="0">
                <a:cs typeface="+mj-cs"/>
              </a:rPr>
              <a:t> Farahani A, </a:t>
            </a:r>
            <a:r>
              <a:rPr lang="en-US" dirty="0" err="1">
                <a:cs typeface="+mj-cs"/>
              </a:rPr>
              <a:t>Rassouli</a:t>
            </a:r>
            <a:r>
              <a:rPr lang="en-US" dirty="0">
                <a:cs typeface="+mj-cs"/>
              </a:rPr>
              <a:t> M, </a:t>
            </a:r>
            <a:r>
              <a:rPr lang="en-US" dirty="0" err="1">
                <a:cs typeface="+mj-cs"/>
              </a:rPr>
              <a:t>Khanali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Mojen</a:t>
            </a:r>
            <a:r>
              <a:rPr lang="en-US" dirty="0">
                <a:cs typeface="+mj-cs"/>
              </a:rPr>
              <a:t> L, </a:t>
            </a:r>
            <a:r>
              <a:rPr lang="en-US" dirty="0" err="1">
                <a:cs typeface="+mj-cs"/>
              </a:rPr>
              <a:t>Beikmirza</a:t>
            </a:r>
            <a:r>
              <a:rPr lang="en-US" dirty="0">
                <a:cs typeface="+mj-cs"/>
              </a:rPr>
              <a:t> R, </a:t>
            </a:r>
            <a:r>
              <a:rPr lang="en-US" dirty="0" err="1">
                <a:cs typeface="+mj-cs"/>
              </a:rPr>
              <a:t>Heidari</a:t>
            </a:r>
            <a:r>
              <a:rPr lang="en-US" dirty="0">
                <a:cs typeface="+mj-cs"/>
              </a:rPr>
              <a:t> M. Factors related to spiritual coping in adolescents with cancer based on the" Reed self-transcendence theory". Hayat. 2021;27(2):130-45.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3.	Childhood Cancer: World Health Organization; 2021 [Available from: </a:t>
            </a:r>
            <a:r>
              <a:rPr lang="en-US" u="sng" dirty="0">
                <a:cs typeface="+mj-cs"/>
                <a:hlinkClick r:id="rId2"/>
              </a:rPr>
              <a:t>https://www.who.int/news-room/fact-sheets/detail/cancer-in-children</a:t>
            </a:r>
            <a:r>
              <a:rPr lang="en-US" dirty="0">
                <a:cs typeface="+mj-cs"/>
              </a:rPr>
              <a:t>.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4.	</a:t>
            </a:r>
            <a:r>
              <a:rPr lang="en-US" dirty="0" err="1">
                <a:cs typeface="+mj-cs"/>
              </a:rPr>
              <a:t>Owolabi</a:t>
            </a:r>
            <a:r>
              <a:rPr lang="en-US" dirty="0">
                <a:cs typeface="+mj-cs"/>
              </a:rPr>
              <a:t> EO, Mac </a:t>
            </a:r>
            <a:r>
              <a:rPr lang="en-US" dirty="0" err="1">
                <a:cs typeface="+mj-cs"/>
              </a:rPr>
              <a:t>Quene</a:t>
            </a:r>
            <a:r>
              <a:rPr lang="en-US" dirty="0">
                <a:cs typeface="+mj-cs"/>
              </a:rPr>
              <a:t> T, </a:t>
            </a:r>
            <a:r>
              <a:rPr lang="en-US" dirty="0" err="1">
                <a:cs typeface="+mj-cs"/>
              </a:rPr>
              <a:t>Louw</a:t>
            </a:r>
            <a:r>
              <a:rPr lang="en-US" dirty="0">
                <a:cs typeface="+mj-cs"/>
              </a:rPr>
              <a:t> J, Davies JI, Chu KM. Telemedicine in surgical care in low-and middle-income countries: a scoping review. World journal of surgery. 2022;46(8):1855-69.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5.	</a:t>
            </a:r>
            <a:r>
              <a:rPr lang="en-US" dirty="0" err="1">
                <a:cs typeface="+mj-cs"/>
              </a:rPr>
              <a:t>Ebrahimabadi</a:t>
            </a:r>
            <a:r>
              <a:rPr lang="en-US" dirty="0">
                <a:cs typeface="+mj-cs"/>
              </a:rPr>
              <a:t> M, </a:t>
            </a:r>
            <a:r>
              <a:rPr lang="en-US" dirty="0" err="1">
                <a:cs typeface="+mj-cs"/>
              </a:rPr>
              <a:t>Rafiei</a:t>
            </a:r>
            <a:r>
              <a:rPr lang="en-US" dirty="0">
                <a:cs typeface="+mj-cs"/>
              </a:rPr>
              <a:t> F, </a:t>
            </a:r>
            <a:r>
              <a:rPr lang="en-US" dirty="0" err="1">
                <a:cs typeface="+mj-cs"/>
              </a:rPr>
              <a:t>Nejat</a:t>
            </a:r>
            <a:r>
              <a:rPr lang="en-US" dirty="0">
                <a:cs typeface="+mj-cs"/>
              </a:rPr>
              <a:t> N. Can </a:t>
            </a:r>
            <a:r>
              <a:rPr lang="en-US" dirty="0" err="1">
                <a:cs typeface="+mj-cs"/>
              </a:rPr>
              <a:t>tele</a:t>
            </a:r>
            <a:r>
              <a:rPr lang="en-US" dirty="0">
                <a:cs typeface="+mj-cs"/>
              </a:rPr>
              <a:t>-nursing affect the supportive care needs of patients with cancer undergoing chemotherapy? A randomized controlled trial follow-up study. Supportive Care in Cancer. 2021;29:5865-72.</a:t>
            </a:r>
          </a:p>
          <a:p>
            <a:endParaRPr lang="en-US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2EA-C5E4-3167-1DFA-7B23A364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94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549</Words>
  <Application>Microsoft Office PowerPoint</Application>
  <PresentationFormat>Widescreen</PresentationFormat>
  <Paragraphs>25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 Lotus</vt:lpstr>
      <vt:lpstr>Calibri</vt:lpstr>
      <vt:lpstr>Calibri Light</vt:lpstr>
      <vt:lpstr>Office Theme</vt:lpstr>
      <vt:lpstr>PowerPoint Presentation</vt:lpstr>
      <vt:lpstr>مقدمه</vt:lpstr>
      <vt:lpstr>متد</vt:lpstr>
      <vt:lpstr>یافته ها</vt:lpstr>
      <vt:lpstr>نتیجه گیری</vt:lpstr>
      <vt:lpstr>برخی 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Telenursing-based Family Empowerment Program on Self-Efficacy and Treatment Adherence in Children with Cystic Fibrosis</dc:title>
  <dc:creator>Farahani</dc:creator>
  <cp:lastModifiedBy> farahani</cp:lastModifiedBy>
  <cp:revision>9</cp:revision>
  <dcterms:created xsi:type="dcterms:W3CDTF">2026-02-23T19:28:35Z</dcterms:created>
  <dcterms:modified xsi:type="dcterms:W3CDTF">2026-02-25T06:45:17Z</dcterms:modified>
</cp:coreProperties>
</file>